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handoutMasterIdLst>
    <p:handoutMasterId r:id="rId27"/>
  </p:handoutMasterIdLst>
  <p:sldIdLst>
    <p:sldId id="303" r:id="rId2"/>
    <p:sldId id="400" r:id="rId3"/>
    <p:sldId id="579" r:id="rId4"/>
    <p:sldId id="264" r:id="rId5"/>
    <p:sldId id="551" r:id="rId6"/>
    <p:sldId id="569" r:id="rId7"/>
    <p:sldId id="421" r:id="rId8"/>
    <p:sldId id="454" r:id="rId9"/>
    <p:sldId id="455" r:id="rId10"/>
    <p:sldId id="456" r:id="rId11"/>
    <p:sldId id="577" r:id="rId12"/>
    <p:sldId id="576" r:id="rId13"/>
    <p:sldId id="414" r:id="rId14"/>
    <p:sldId id="552" r:id="rId15"/>
    <p:sldId id="262" r:id="rId16"/>
    <p:sldId id="263" r:id="rId17"/>
    <p:sldId id="516" r:id="rId18"/>
    <p:sldId id="265" r:id="rId19"/>
    <p:sldId id="558" r:id="rId20"/>
    <p:sldId id="557" r:id="rId21"/>
    <p:sldId id="560" r:id="rId22"/>
    <p:sldId id="570" r:id="rId23"/>
    <p:sldId id="572" r:id="rId24"/>
    <p:sldId id="575" r:id="rId2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48276"/>
  </p:normalViewPr>
  <p:slideViewPr>
    <p:cSldViewPr snapToGrid="0" snapToObjects="1">
      <p:cViewPr varScale="1">
        <p:scale>
          <a:sx n="106" d="100"/>
          <a:sy n="106" d="100"/>
        </p:scale>
        <p:origin x="5832"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9/18/21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9/18/21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new screengrab</a:t>
            </a:r>
          </a:p>
          <a:p>
            <a:endParaRPr lang="en-US" dirty="0"/>
          </a:p>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a:p>
            <a:r>
              <a:rPr lang="en-US" dirty="0"/>
              <a:t>When you are finished, click the “yes” button in Zoom.  If you get stuck, please use the “raise hand” button in Zoom.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595510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aren’t able to log in successfully via https://</a:t>
            </a:r>
            <a:r>
              <a:rPr lang="en-US" dirty="0" err="1"/>
              <a:t>api-r.cloud</a:t>
            </a:r>
            <a:r>
              <a:rPr lang="en-US" dirty="0"/>
              <a:t>, please try the following method.</a:t>
            </a:r>
          </a:p>
          <a:p>
            <a:endParaRPr lang="en-US" dirty="0"/>
          </a:p>
          <a:p>
            <a:r>
              <a:rPr lang="en-US" dirty="0"/>
              <a:t>1. Go to the site https://</a:t>
            </a:r>
            <a:r>
              <a:rPr lang="en-US" dirty="0" err="1"/>
              <a:t>rstudio.cloud</a:t>
            </a:r>
            <a:endParaRPr lang="en-US" dirty="0"/>
          </a:p>
          <a:p>
            <a:endParaRPr lang="en-US" dirty="0"/>
          </a:p>
          <a:p>
            <a:r>
              <a:rPr lang="en-US" dirty="0"/>
              <a:t>2. Create an account and log in</a:t>
            </a:r>
          </a:p>
          <a:p>
            <a:endParaRPr lang="en-US" dirty="0"/>
          </a:p>
          <a:p>
            <a:r>
              <a:rPr lang="en-US" dirty="0"/>
              <a:t>3. Click the Down Arrow next to the “New Project” button.</a:t>
            </a:r>
          </a:p>
          <a:p>
            <a:endParaRPr lang="en-US" dirty="0"/>
          </a:p>
          <a:p>
            <a:r>
              <a:rPr lang="en-US" dirty="0"/>
              <a:t>4. Select “New Project from Git Repository”</a:t>
            </a:r>
          </a:p>
          <a:p>
            <a:endParaRPr lang="en-US" dirty="0"/>
          </a:p>
          <a:p>
            <a:r>
              <a:rPr lang="en-US" dirty="0"/>
              <a:t>5. Enter the following URL:  https://</a:t>
            </a:r>
            <a:r>
              <a:rPr lang="en-US" dirty="0" err="1"/>
              <a:t>github.com</a:t>
            </a:r>
            <a:r>
              <a:rPr lang="en-US" dirty="0"/>
              <a:t>/</a:t>
            </a:r>
            <a:r>
              <a:rPr lang="en-US" dirty="0" err="1"/>
              <a:t>amromeo</a:t>
            </a:r>
            <a:r>
              <a:rPr lang="en-US" dirty="0"/>
              <a:t>/api_r2021.git</a:t>
            </a:r>
          </a:p>
          <a:p>
            <a:endParaRPr lang="en-US" dirty="0"/>
          </a:p>
          <a:p>
            <a:r>
              <a:rPr lang="en-US" dirty="0"/>
              <a:t>6. Select “OK”</a:t>
            </a:r>
          </a:p>
          <a:p>
            <a:endParaRPr lang="en-US" dirty="0"/>
          </a:p>
          <a:p>
            <a:r>
              <a:rPr lang="en-US" dirty="0"/>
              <a:t>7. Enter the following at the console: </a:t>
            </a:r>
            <a:r>
              <a:rPr lang="en-US" dirty="0" err="1"/>
              <a:t>install.packages</a:t>
            </a:r>
            <a:r>
              <a:rPr lang="en-US" dirty="0"/>
              <a:t>("</a:t>
            </a:r>
            <a:r>
              <a:rPr lang="en-US" dirty="0" err="1"/>
              <a:t>tidyverse</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47985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22</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23</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R </a:t>
            </a:r>
            <a:r>
              <a:rPr lang="en-US" dirty="0" err="1"/>
              <a:t>Mardown</a:t>
            </a:r>
            <a:r>
              <a:rPr lang="en-US" dirty="0"/>
              <a:t> 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load data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amromeo</a:t>
            </a:r>
            <a:r>
              <a:rPr lang="en-US" sz="1200" dirty="0"/>
              <a:t>/api_r2021),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a:p>
            <a:r>
              <a:rPr lang="en-US" dirty="0"/>
              <a:t>When you are finished, click the “yes” button in Zoom.  If you get stuck, please use the “raise hand” button in Zoom.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 Add New Workspace”</a:t>
            </a:r>
          </a:p>
          <a:p>
            <a:endParaRPr lang="en-US" dirty="0"/>
          </a:p>
          <a:p>
            <a:r>
              <a:rPr lang="en-US" dirty="0"/>
              <a:t>Click “Copy” to create your own version of the core course workspace.</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4279987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46.png"/><Relationship Id="rId12"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AACC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6DA4EDC-4A6D-4F45-89DB-A707E9203E6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pic>
        <p:nvPicPr>
          <p:cNvPr id="3" name="Picture 2">
            <a:extLst>
              <a:ext uri="{FF2B5EF4-FFF2-40B4-BE49-F238E27FC236}">
                <a16:creationId xmlns:a16="http://schemas.microsoft.com/office/drawing/2014/main" id="{1715AA34-AD89-5F4E-985D-FD35D43E4177}"/>
              </a:ext>
            </a:extLst>
          </p:cNvPr>
          <p:cNvPicPr>
            <a:picLocks noChangeAspect="1"/>
          </p:cNvPicPr>
          <p:nvPr/>
        </p:nvPicPr>
        <p:blipFill>
          <a:blip r:embed="rId3"/>
          <a:stretch>
            <a:fillRect/>
          </a:stretch>
        </p:blipFill>
        <p:spPr>
          <a:xfrm>
            <a:off x="0" y="0"/>
            <a:ext cx="12192000" cy="6315246"/>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b="1" dirty="0"/>
              <a:t>@@ New URL for 2021 @@</a:t>
            </a:r>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
        <p:nvSpPr>
          <p:cNvPr id="2" name="Slide Number Placeholder 1">
            <a:extLst>
              <a:ext uri="{FF2B5EF4-FFF2-40B4-BE49-F238E27FC236}">
                <a16:creationId xmlns:a16="http://schemas.microsoft.com/office/drawing/2014/main" id="{9C851AA4-6801-B44C-8548-948EF82425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183941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D5BD4-D6E9-BF43-887A-84CB322627B1}"/>
              </a:ext>
            </a:extLst>
          </p:cNvPr>
          <p:cNvSpPr/>
          <p:nvPr/>
        </p:nvSpPr>
        <p:spPr>
          <a:xfrm>
            <a:off x="395087" y="934701"/>
            <a:ext cx="4744376" cy="1200329"/>
          </a:xfrm>
          <a:prstGeom prst="rect">
            <a:avLst/>
          </a:prstGeom>
        </p:spPr>
        <p:txBody>
          <a:bodyPr wrap="none">
            <a:spAutoFit/>
          </a:bodyPr>
          <a:lstStyle/>
          <a:p>
            <a:r>
              <a:rPr lang="en-US" sz="7200" dirty="0" err="1"/>
              <a:t>rstudio.cloud</a:t>
            </a:r>
            <a:endParaRPr lang="en-US" sz="7200" dirty="0"/>
          </a:p>
        </p:txBody>
      </p:sp>
      <p:pic>
        <p:nvPicPr>
          <p:cNvPr id="7" name="Picture 6">
            <a:extLst>
              <a:ext uri="{FF2B5EF4-FFF2-40B4-BE49-F238E27FC236}">
                <a16:creationId xmlns:a16="http://schemas.microsoft.com/office/drawing/2014/main" id="{85252DF9-261A-C245-A347-B3060A291F8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53602" y="3321440"/>
            <a:ext cx="2059008" cy="3357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3FE5CFC-5BA1-2040-ACCB-E63F56F6341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096000" y="1297711"/>
            <a:ext cx="6010114" cy="2673848"/>
          </a:xfrm>
          <a:prstGeom prst="rect">
            <a:avLst/>
          </a:prstGeom>
        </p:spPr>
      </p:pic>
      <p:sp>
        <p:nvSpPr>
          <p:cNvPr id="9" name="Right Arrow 8">
            <a:extLst>
              <a:ext uri="{FF2B5EF4-FFF2-40B4-BE49-F238E27FC236}">
                <a16:creationId xmlns:a16="http://schemas.microsoft.com/office/drawing/2014/main" id="{DFDA31E6-44F2-E040-AC9F-D32804A7F59B}"/>
              </a:ext>
            </a:extLst>
          </p:cNvPr>
          <p:cNvSpPr/>
          <p:nvPr/>
        </p:nvSpPr>
        <p:spPr>
          <a:xfrm>
            <a:off x="8884129" y="1965835"/>
            <a:ext cx="1382751" cy="3383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343ED71-669D-6E4B-8E6F-77449375F4D6}"/>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016634" y="4223365"/>
            <a:ext cx="4168845" cy="2455155"/>
          </a:xfrm>
          <a:prstGeom prst="rect">
            <a:avLst/>
          </a:prstGeom>
        </p:spPr>
      </p:pic>
      <p:sp>
        <p:nvSpPr>
          <p:cNvPr id="11" name="TextBox 10">
            <a:extLst>
              <a:ext uri="{FF2B5EF4-FFF2-40B4-BE49-F238E27FC236}">
                <a16:creationId xmlns:a16="http://schemas.microsoft.com/office/drawing/2014/main" id="{1CA37B95-1E59-774A-8EA8-D238112DDDB4}"/>
              </a:ext>
            </a:extLst>
          </p:cNvPr>
          <p:cNvSpPr txBox="1"/>
          <p:nvPr/>
        </p:nvSpPr>
        <p:spPr>
          <a:xfrm>
            <a:off x="186536" y="734129"/>
            <a:ext cx="417102" cy="461665"/>
          </a:xfrm>
          <a:prstGeom prst="rect">
            <a:avLst/>
          </a:prstGeom>
          <a:noFill/>
        </p:spPr>
        <p:txBody>
          <a:bodyPr wrap="none" rtlCol="0">
            <a:spAutoFit/>
          </a:bodyPr>
          <a:lstStyle/>
          <a:p>
            <a:r>
              <a:rPr lang="en-US" sz="2400" dirty="0"/>
              <a:t>1.</a:t>
            </a:r>
          </a:p>
        </p:txBody>
      </p:sp>
      <p:sp>
        <p:nvSpPr>
          <p:cNvPr id="12" name="TextBox 11">
            <a:extLst>
              <a:ext uri="{FF2B5EF4-FFF2-40B4-BE49-F238E27FC236}">
                <a16:creationId xmlns:a16="http://schemas.microsoft.com/office/drawing/2014/main" id="{456338D6-6AA0-594A-B3A4-D3910853EF04}"/>
              </a:ext>
            </a:extLst>
          </p:cNvPr>
          <p:cNvSpPr txBox="1"/>
          <p:nvPr/>
        </p:nvSpPr>
        <p:spPr>
          <a:xfrm>
            <a:off x="202367" y="3090607"/>
            <a:ext cx="417102"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DDE1E2C0-EE07-B044-A2DA-0F28DB2A32D0}"/>
              </a:ext>
            </a:extLst>
          </p:cNvPr>
          <p:cNvSpPr txBox="1"/>
          <p:nvPr/>
        </p:nvSpPr>
        <p:spPr>
          <a:xfrm>
            <a:off x="5887449" y="734129"/>
            <a:ext cx="417102" cy="461665"/>
          </a:xfrm>
          <a:prstGeom prst="rect">
            <a:avLst/>
          </a:prstGeom>
          <a:noFill/>
        </p:spPr>
        <p:txBody>
          <a:bodyPr wrap="none" rtlCol="0">
            <a:spAutoFit/>
          </a:bodyPr>
          <a:lstStyle/>
          <a:p>
            <a:r>
              <a:rPr lang="en-US" sz="2400" dirty="0"/>
              <a:t>3.</a:t>
            </a:r>
          </a:p>
        </p:txBody>
      </p:sp>
      <p:sp>
        <p:nvSpPr>
          <p:cNvPr id="14" name="TextBox 13">
            <a:extLst>
              <a:ext uri="{FF2B5EF4-FFF2-40B4-BE49-F238E27FC236}">
                <a16:creationId xmlns:a16="http://schemas.microsoft.com/office/drawing/2014/main" id="{241C4CFC-4A7C-8445-807F-87DD54388E53}"/>
              </a:ext>
            </a:extLst>
          </p:cNvPr>
          <p:cNvSpPr txBox="1"/>
          <p:nvPr/>
        </p:nvSpPr>
        <p:spPr>
          <a:xfrm>
            <a:off x="5887449" y="4064134"/>
            <a:ext cx="417102" cy="461665"/>
          </a:xfrm>
          <a:prstGeom prst="rect">
            <a:avLst/>
          </a:prstGeom>
          <a:noFill/>
        </p:spPr>
        <p:txBody>
          <a:bodyPr wrap="none" rtlCol="0">
            <a:spAutoFit/>
          </a:bodyPr>
          <a:lstStyle/>
          <a:p>
            <a:r>
              <a:rPr lang="en-US" sz="2400" dirty="0"/>
              <a:t>4.</a:t>
            </a:r>
          </a:p>
        </p:txBody>
      </p:sp>
      <p:sp>
        <p:nvSpPr>
          <p:cNvPr id="16" name="Title 1">
            <a:extLst>
              <a:ext uri="{FF2B5EF4-FFF2-40B4-BE49-F238E27FC236}">
                <a16:creationId xmlns:a16="http://schemas.microsoft.com/office/drawing/2014/main" id="{748D99EB-6014-E34C-82BF-6893B8EC0ED2}"/>
              </a:ext>
            </a:extLst>
          </p:cNvPr>
          <p:cNvSpPr>
            <a:spLocks noGrp="1"/>
          </p:cNvSpPr>
          <p:nvPr>
            <p:ph type="title"/>
          </p:nvPr>
        </p:nvSpPr>
        <p:spPr>
          <a:xfrm>
            <a:off x="1465407" y="101090"/>
            <a:ext cx="9720072" cy="833612"/>
          </a:xfrm>
        </p:spPr>
        <p:txBody>
          <a:bodyPr>
            <a:normAutofit fontScale="90000"/>
          </a:bodyPr>
          <a:lstStyle/>
          <a:p>
            <a:r>
              <a:rPr lang="en-US" dirty="0"/>
              <a:t>If You </a:t>
            </a:r>
            <a:r>
              <a:rPr lang="en-US" u="sng" dirty="0"/>
              <a:t>Can’t</a:t>
            </a:r>
            <a:r>
              <a:rPr lang="en-US" dirty="0"/>
              <a:t> Access </a:t>
            </a:r>
            <a:r>
              <a:rPr lang="en-US" dirty="0" err="1"/>
              <a:t>api-r.cloud</a:t>
            </a:r>
            <a:r>
              <a:rPr lang="en-US" dirty="0"/>
              <a:t> site</a:t>
            </a:r>
          </a:p>
        </p:txBody>
      </p:sp>
    </p:spTree>
    <p:extLst>
      <p:ext uri="{BB962C8B-B14F-4D97-AF65-F5344CB8AC3E}">
        <p14:creationId xmlns:p14="http://schemas.microsoft.com/office/powerpoint/2010/main" val="1180193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2228817714"/>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359733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the R programming environment </a:t>
            </a:r>
          </a:p>
          <a:p>
            <a:pPr marL="514350" indent="-514350">
              <a:buAutoNum type="arabicPeriod"/>
            </a:pPr>
            <a:r>
              <a:rPr lang="en-US" sz="3200" dirty="0"/>
              <a:t>Appreciate the importance of reproducible data analysis</a:t>
            </a:r>
          </a:p>
          <a:p>
            <a:pPr marL="514350" indent="-514350">
              <a:buAutoNum type="arabicPeriod"/>
            </a:pPr>
            <a:endParaRPr lang="en-US" sz="3200" dirty="0"/>
          </a:p>
          <a:p>
            <a:r>
              <a:rPr lang="en-US" sz="4000" dirty="0"/>
              <a:t>Lesson Objectives</a:t>
            </a:r>
          </a:p>
          <a:p>
            <a:pPr marL="514350" indent="-514350">
              <a:buAutoNum type="arabicPeriod"/>
            </a:pPr>
            <a:r>
              <a:rPr lang="en-US" sz="3200" dirty="0"/>
              <a:t>Define R, RStudio and R Markdown</a:t>
            </a:r>
          </a:p>
          <a:p>
            <a:pPr marL="514350" indent="-514350">
              <a:buAutoNum type="arabicPeriod"/>
            </a:pPr>
            <a:r>
              <a:rPr lang="en-US" sz="3200" dirty="0"/>
              <a:t>Log in and navigate RStudio Cloud</a:t>
            </a:r>
          </a:p>
          <a:p>
            <a:pPr marL="514350" indent="-514350">
              <a:buAutoNum type="arabicPeriod"/>
            </a:pPr>
            <a:r>
              <a:rPr lang="en-US" sz="3200" dirty="0"/>
              <a:t>Discuss the risks unreproducible data analysis</a:t>
            </a:r>
          </a:p>
          <a:p>
            <a:pPr marL="514350" indent="-514350">
              <a:buAutoNum type="arabicPeriod"/>
            </a:pPr>
            <a:r>
              <a:rPr lang="en-US" sz="3200" dirty="0"/>
              <a:t>Create a R Markdown document</a:t>
            </a:r>
          </a:p>
          <a:p>
            <a:pPr marL="514350" indent="-514350">
              <a:buAutoNum type="arabicPeriod"/>
            </a:pPr>
            <a:endParaRPr lang="en-US" sz="3200" dirty="0"/>
          </a:p>
        </p:txBody>
      </p:sp>
      <p:sp>
        <p:nvSpPr>
          <p:cNvPr id="3" name="Slide Number Placeholder 2">
            <a:extLst>
              <a:ext uri="{FF2B5EF4-FFF2-40B4-BE49-F238E27FC236}">
                <a16:creationId xmlns:a16="http://schemas.microsoft.com/office/drawing/2014/main" id="{94BD30C1-D215-0540-8FC0-FBC5B6F2D09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89667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RStudio Cloud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b="1" dirty="0"/>
              <a:t>@@ New URL for 2021 @@</a:t>
            </a:r>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
        <p:nvSpPr>
          <p:cNvPr id="2" name="Slide Number Placeholder 1">
            <a:extLst>
              <a:ext uri="{FF2B5EF4-FFF2-40B4-BE49-F238E27FC236}">
                <a16:creationId xmlns:a16="http://schemas.microsoft.com/office/drawing/2014/main" id="{9C851AA4-6801-B44C-8548-948EF82425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155348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571027E-01EB-7544-81D7-DDB2EF1238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59660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0525652-6D6E-474D-9F06-299DF09652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pic>
        <p:nvPicPr>
          <p:cNvPr id="8" name="Picture 7">
            <a:extLst>
              <a:ext uri="{FF2B5EF4-FFF2-40B4-BE49-F238E27FC236}">
                <a16:creationId xmlns:a16="http://schemas.microsoft.com/office/drawing/2014/main" id="{FAC35FA7-7F89-E645-A356-D59C11BC3CD3}"/>
              </a:ext>
            </a:extLst>
          </p:cNvPr>
          <p:cNvPicPr>
            <a:picLocks noChangeAspect="1"/>
          </p:cNvPicPr>
          <p:nvPr/>
        </p:nvPicPr>
        <p:blipFill>
          <a:blip r:embed="rId3"/>
          <a:stretch>
            <a:fillRect/>
          </a:stretch>
        </p:blipFill>
        <p:spPr>
          <a:xfrm>
            <a:off x="0" y="0"/>
            <a:ext cx="12192000" cy="6315246"/>
          </a:xfrm>
          <a:prstGeom prst="rect">
            <a:avLst/>
          </a:prstGeom>
        </p:spPr>
      </p:pic>
      <p:pic>
        <p:nvPicPr>
          <p:cNvPr id="11" name="Picture 10">
            <a:extLst>
              <a:ext uri="{FF2B5EF4-FFF2-40B4-BE49-F238E27FC236}">
                <a16:creationId xmlns:a16="http://schemas.microsoft.com/office/drawing/2014/main" id="{B23917EF-87DB-D947-AFA8-9B7F097F7653}"/>
              </a:ext>
            </a:extLst>
          </p:cNvPr>
          <p:cNvPicPr>
            <a:picLocks noChangeAspect="1"/>
          </p:cNvPicPr>
          <p:nvPr/>
        </p:nvPicPr>
        <p:blipFill>
          <a:blip r:embed="rId4"/>
          <a:stretch>
            <a:fillRect/>
          </a:stretch>
        </p:blipFill>
        <p:spPr>
          <a:xfrm>
            <a:off x="4318000" y="2746248"/>
            <a:ext cx="3556000" cy="1365504"/>
          </a:xfrm>
          <a:prstGeom prst="rect">
            <a:avLst/>
          </a:prstGeom>
        </p:spPr>
      </p:pic>
      <p:cxnSp>
        <p:nvCxnSpPr>
          <p:cNvPr id="12" name="Straight Arrow Connector 11">
            <a:extLst>
              <a:ext uri="{FF2B5EF4-FFF2-40B4-BE49-F238E27FC236}">
                <a16:creationId xmlns:a16="http://schemas.microsoft.com/office/drawing/2014/main" id="{7CECD275-9456-DB49-B20D-A92C6C411BD4}"/>
              </a:ext>
            </a:extLst>
          </p:cNvPr>
          <p:cNvCxnSpPr>
            <a:cxnSpLocks/>
          </p:cNvCxnSpPr>
          <p:nvPr/>
        </p:nvCxnSpPr>
        <p:spPr>
          <a:xfrm rot="5400000" flipH="1">
            <a:off x="1119352" y="96123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5C19D4-FD27-FD42-A3FA-59758C32F22E}"/>
              </a:ext>
            </a:extLst>
          </p:cNvPr>
          <p:cNvCxnSpPr>
            <a:cxnSpLocks/>
          </p:cNvCxnSpPr>
          <p:nvPr/>
        </p:nvCxnSpPr>
        <p:spPr>
          <a:xfrm flipV="1">
            <a:off x="7781079" y="12581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0A1507-8A82-774D-A8C0-3C90FF404391}"/>
              </a:ext>
            </a:extLst>
          </p:cNvPr>
          <p:cNvCxnSpPr>
            <a:cxnSpLocks/>
          </p:cNvCxnSpPr>
          <p:nvPr/>
        </p:nvCxnSpPr>
        <p:spPr>
          <a:xfrm rot="5400000" flipH="1">
            <a:off x="7775710" y="3887195"/>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37D29AC-B427-934A-9DA4-B3D2FFA7FD31}"/>
              </a:ext>
            </a:extLst>
          </p:cNvPr>
          <p:cNvSpPr txBox="1"/>
          <p:nvPr/>
        </p:nvSpPr>
        <p:spPr>
          <a:xfrm>
            <a:off x="1718556" y="1550891"/>
            <a:ext cx="394854" cy="584775"/>
          </a:xfrm>
          <a:prstGeom prst="rect">
            <a:avLst/>
          </a:prstGeom>
          <a:noFill/>
        </p:spPr>
        <p:txBody>
          <a:bodyPr wrap="square" rtlCol="0">
            <a:spAutoFit/>
          </a:bodyPr>
          <a:lstStyle/>
          <a:p>
            <a:r>
              <a:rPr lang="en-US" sz="3200" dirty="0"/>
              <a:t>1</a:t>
            </a:r>
          </a:p>
        </p:txBody>
      </p:sp>
      <p:sp>
        <p:nvSpPr>
          <p:cNvPr id="16" name="TextBox 15">
            <a:extLst>
              <a:ext uri="{FF2B5EF4-FFF2-40B4-BE49-F238E27FC236}">
                <a16:creationId xmlns:a16="http://schemas.microsoft.com/office/drawing/2014/main" id="{4D97F1F3-B1AE-6E40-8919-8D6413387AF5}"/>
              </a:ext>
            </a:extLst>
          </p:cNvPr>
          <p:cNvSpPr txBox="1"/>
          <p:nvPr/>
        </p:nvSpPr>
        <p:spPr>
          <a:xfrm>
            <a:off x="7375487" y="1843278"/>
            <a:ext cx="394854" cy="584775"/>
          </a:xfrm>
          <a:prstGeom prst="rect">
            <a:avLst/>
          </a:prstGeom>
          <a:noFill/>
        </p:spPr>
        <p:txBody>
          <a:bodyPr wrap="square" rtlCol="0">
            <a:spAutoFit/>
          </a:bodyPr>
          <a:lstStyle/>
          <a:p>
            <a:r>
              <a:rPr lang="en-US" sz="3200" dirty="0"/>
              <a:t>2</a:t>
            </a:r>
          </a:p>
        </p:txBody>
      </p:sp>
      <p:sp>
        <p:nvSpPr>
          <p:cNvPr id="17" name="TextBox 16">
            <a:extLst>
              <a:ext uri="{FF2B5EF4-FFF2-40B4-BE49-F238E27FC236}">
                <a16:creationId xmlns:a16="http://schemas.microsoft.com/office/drawing/2014/main" id="{AD6BAE9A-C457-BB43-A281-23BCB2A344DE}"/>
              </a:ext>
            </a:extLst>
          </p:cNvPr>
          <p:cNvSpPr txBox="1"/>
          <p:nvPr/>
        </p:nvSpPr>
        <p:spPr>
          <a:xfrm>
            <a:off x="8374914" y="4410505"/>
            <a:ext cx="394854" cy="584775"/>
          </a:xfrm>
          <a:prstGeom prst="rect">
            <a:avLst/>
          </a:prstGeom>
          <a:noFill/>
        </p:spPr>
        <p:txBody>
          <a:bodyPr wrap="square" rtlCol="0">
            <a:spAutoFit/>
          </a:bodyPr>
          <a:lstStyle/>
          <a:p>
            <a:r>
              <a:rPr lang="en-US" sz="3200" dirty="0"/>
              <a:t>3</a:t>
            </a:r>
          </a:p>
        </p:txBody>
      </p:sp>
      <p:sp>
        <p:nvSpPr>
          <p:cNvPr id="18" name="Rectangle 17">
            <a:extLst>
              <a:ext uri="{FF2B5EF4-FFF2-40B4-BE49-F238E27FC236}">
                <a16:creationId xmlns:a16="http://schemas.microsoft.com/office/drawing/2014/main" id="{6379CC69-9BF4-4248-BF9F-63E72343079C}"/>
              </a:ext>
            </a:extLst>
          </p:cNvPr>
          <p:cNvSpPr/>
          <p:nvPr/>
        </p:nvSpPr>
        <p:spPr>
          <a:xfrm>
            <a:off x="3637990" y="1058212"/>
            <a:ext cx="1828800" cy="593834"/>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3259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19327</TotalTime>
  <Words>2773</Words>
  <Application>Microsoft Macintosh PowerPoint</Application>
  <PresentationFormat>Widescreen</PresentationFormat>
  <Paragraphs>319</Paragraphs>
  <Slides>24</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Tw Cen MT</vt:lpstr>
      <vt:lpstr>Tw Cen MT Condensed</vt:lpstr>
      <vt:lpstr>Wingdings</vt:lpstr>
      <vt:lpstr>Wingdings 3</vt:lpstr>
      <vt:lpstr>Integral</vt:lpstr>
      <vt:lpstr>Introduction to R and  Reproducible Reporting</vt:lpstr>
      <vt:lpstr>PowerPoint Presentation</vt:lpstr>
      <vt:lpstr>PowerPoint Presentation</vt:lpstr>
      <vt:lpstr>PowerPoint Presentation</vt:lpstr>
      <vt:lpstr>Getting Started with RStudio</vt:lpstr>
      <vt:lpstr>RStudio:  On the Web and In Your Home</vt:lpstr>
      <vt:lpstr>Your Turn </vt:lpstr>
      <vt:lpstr>PowerPoint Presentation</vt:lpstr>
      <vt:lpstr>PowerPoint Presentation</vt:lpstr>
      <vt:lpstr>PowerPoint Presentation</vt:lpstr>
      <vt:lpstr>Your Turn </vt:lpstr>
      <vt:lpstr>If You Can’t Access api-r.cloud site</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649</cp:revision>
  <cp:lastPrinted>2019-02-19T22:36:37Z</cp:lastPrinted>
  <dcterms:created xsi:type="dcterms:W3CDTF">2018-02-01T22:00:01Z</dcterms:created>
  <dcterms:modified xsi:type="dcterms:W3CDTF">2021-09-18T20:53:20Z</dcterms:modified>
</cp:coreProperties>
</file>